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74" r:id="rId8"/>
    <p:sldId id="266" r:id="rId9"/>
    <p:sldId id="268" r:id="rId10"/>
    <p:sldId id="265" r:id="rId11"/>
    <p:sldId id="275" r:id="rId12"/>
    <p:sldId id="267" r:id="rId13"/>
    <p:sldId id="269" r:id="rId14"/>
    <p:sldId id="260" r:id="rId15"/>
    <p:sldId id="262" r:id="rId16"/>
    <p:sldId id="270" r:id="rId17"/>
    <p:sldId id="273" r:id="rId18"/>
    <p:sldId id="271" r:id="rId19"/>
    <p:sldId id="272" r:id="rId20"/>
    <p:sldId id="276" r:id="rId21"/>
    <p:sldId id="263" r:id="rId22"/>
    <p:sldId id="278" r:id="rId23"/>
    <p:sldId id="280" r:id="rId24"/>
    <p:sldId id="279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89" d="100"/>
          <a:sy n="89" d="100"/>
        </p:scale>
        <p:origin x="-11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INAL%20STAT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INAL%20STAT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4"/>
  <c:chart>
    <c:title>
      <c:tx>
        <c:rich>
          <a:bodyPr/>
          <a:lstStyle/>
          <a:p>
            <a:pPr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pPr>
            <a:r>
              <a:rPr lang="en-US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Temperature</a:t>
            </a:r>
            <a:r>
              <a:rPr lang="en-US" b="1" cap="none" spc="0" baseline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Vs. Attendance</a:t>
            </a:r>
            <a:endParaRPr lang="en-US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c:rich>
      </c:tx>
    </c:title>
    <c:plotArea>
      <c:layout/>
      <c:scatterChart>
        <c:scatterStyle val="lineMarker"/>
        <c:ser>
          <c:idx val="1"/>
          <c:order val="1"/>
          <c:spPr>
            <a:ln w="47625">
              <a:noFill/>
            </a:ln>
          </c:spPr>
          <c:xVal>
            <c:numRef>
              <c:f>Sheet1!$C$2:$C$66</c:f>
              <c:numCache>
                <c:formatCode>#,##0</c:formatCode>
                <c:ptCount val="65"/>
                <c:pt idx="0">
                  <c:v>33127</c:v>
                </c:pt>
                <c:pt idx="1">
                  <c:v>42603</c:v>
                </c:pt>
                <c:pt idx="2">
                  <c:v>33294</c:v>
                </c:pt>
                <c:pt idx="3">
                  <c:v>41571</c:v>
                </c:pt>
                <c:pt idx="4">
                  <c:v>44234</c:v>
                </c:pt>
                <c:pt idx="5">
                  <c:v>43610</c:v>
                </c:pt>
                <c:pt idx="6">
                  <c:v>42931</c:v>
                </c:pt>
                <c:pt idx="7">
                  <c:v>44710</c:v>
                </c:pt>
                <c:pt idx="8">
                  <c:v>43560</c:v>
                </c:pt>
                <c:pt idx="9">
                  <c:v>33793</c:v>
                </c:pt>
                <c:pt idx="11">
                  <c:v>34492</c:v>
                </c:pt>
                <c:pt idx="12">
                  <c:v>27804</c:v>
                </c:pt>
                <c:pt idx="13">
                  <c:v>32103</c:v>
                </c:pt>
                <c:pt idx="14">
                  <c:v>25205</c:v>
                </c:pt>
                <c:pt idx="15">
                  <c:v>24311</c:v>
                </c:pt>
                <c:pt idx="16">
                  <c:v>25961</c:v>
                </c:pt>
                <c:pt idx="17">
                  <c:v>34124</c:v>
                </c:pt>
                <c:pt idx="18">
                  <c:v>30600</c:v>
                </c:pt>
                <c:pt idx="19">
                  <c:v>36150</c:v>
                </c:pt>
                <c:pt idx="20">
                  <c:v>25589</c:v>
                </c:pt>
                <c:pt idx="22">
                  <c:v>28224</c:v>
                </c:pt>
                <c:pt idx="23">
                  <c:v>20227</c:v>
                </c:pt>
                <c:pt idx="24">
                  <c:v>41461</c:v>
                </c:pt>
                <c:pt idx="25">
                  <c:v>20557</c:v>
                </c:pt>
                <c:pt idx="26">
                  <c:v>45102</c:v>
                </c:pt>
                <c:pt idx="27">
                  <c:v>44809</c:v>
                </c:pt>
                <c:pt idx="28">
                  <c:v>37055</c:v>
                </c:pt>
                <c:pt idx="29">
                  <c:v>20431</c:v>
                </c:pt>
                <c:pt idx="30">
                  <c:v>36023</c:v>
                </c:pt>
                <c:pt idx="31">
                  <c:v>24499</c:v>
                </c:pt>
                <c:pt idx="33">
                  <c:v>29183</c:v>
                </c:pt>
                <c:pt idx="34">
                  <c:v>44532</c:v>
                </c:pt>
                <c:pt idx="35">
                  <c:v>35326</c:v>
                </c:pt>
                <c:pt idx="36">
                  <c:v>27643</c:v>
                </c:pt>
                <c:pt idx="37">
                  <c:v>34723</c:v>
                </c:pt>
                <c:pt idx="38">
                  <c:v>36588</c:v>
                </c:pt>
                <c:pt idx="39">
                  <c:v>42613</c:v>
                </c:pt>
                <c:pt idx="40">
                  <c:v>44336</c:v>
                </c:pt>
                <c:pt idx="41">
                  <c:v>26572</c:v>
                </c:pt>
                <c:pt idx="42">
                  <c:v>44948</c:v>
                </c:pt>
                <c:pt idx="44">
                  <c:v>34716</c:v>
                </c:pt>
                <c:pt idx="45">
                  <c:v>34609</c:v>
                </c:pt>
                <c:pt idx="46">
                  <c:v>44945</c:v>
                </c:pt>
                <c:pt idx="47">
                  <c:v>44804</c:v>
                </c:pt>
                <c:pt idx="48">
                  <c:v>45223</c:v>
                </c:pt>
                <c:pt idx="49">
                  <c:v>45156</c:v>
                </c:pt>
                <c:pt idx="50">
                  <c:v>36001</c:v>
                </c:pt>
                <c:pt idx="51">
                  <c:v>40554</c:v>
                </c:pt>
                <c:pt idx="52">
                  <c:v>38530</c:v>
                </c:pt>
                <c:pt idx="53">
                  <c:v>45006</c:v>
                </c:pt>
                <c:pt idx="55">
                  <c:v>45129</c:v>
                </c:pt>
                <c:pt idx="56">
                  <c:v>40605</c:v>
                </c:pt>
                <c:pt idx="57">
                  <c:v>44178</c:v>
                </c:pt>
                <c:pt idx="58">
                  <c:v>44747</c:v>
                </c:pt>
                <c:pt idx="59">
                  <c:v>45134</c:v>
                </c:pt>
                <c:pt idx="60">
                  <c:v>45135</c:v>
                </c:pt>
                <c:pt idx="61">
                  <c:v>44939</c:v>
                </c:pt>
                <c:pt idx="62">
                  <c:v>43930</c:v>
                </c:pt>
                <c:pt idx="63">
                  <c:v>44179</c:v>
                </c:pt>
                <c:pt idx="64">
                  <c:v>46178</c:v>
                </c:pt>
              </c:numCache>
            </c:numRef>
          </c:xVal>
          <c:yVal>
            <c:numRef>
              <c:f>Sheet1!$E$2:$E$66</c:f>
              <c:numCache>
                <c:formatCode>General</c:formatCode>
                <c:ptCount val="65"/>
                <c:pt idx="0">
                  <c:v>69</c:v>
                </c:pt>
                <c:pt idx="1">
                  <c:v>70</c:v>
                </c:pt>
                <c:pt idx="2">
                  <c:v>62</c:v>
                </c:pt>
                <c:pt idx="3">
                  <c:v>94</c:v>
                </c:pt>
                <c:pt idx="4">
                  <c:v>87</c:v>
                </c:pt>
                <c:pt idx="5">
                  <c:v>71</c:v>
                </c:pt>
                <c:pt idx="6">
                  <c:v>76</c:v>
                </c:pt>
                <c:pt idx="7">
                  <c:v>84</c:v>
                </c:pt>
                <c:pt idx="8">
                  <c:v>70</c:v>
                </c:pt>
                <c:pt idx="9">
                  <c:v>78</c:v>
                </c:pt>
                <c:pt idx="11">
                  <c:v>89</c:v>
                </c:pt>
                <c:pt idx="12">
                  <c:v>90</c:v>
                </c:pt>
                <c:pt idx="13">
                  <c:v>72</c:v>
                </c:pt>
                <c:pt idx="14">
                  <c:v>89</c:v>
                </c:pt>
                <c:pt idx="15">
                  <c:v>98</c:v>
                </c:pt>
                <c:pt idx="16">
                  <c:v>87</c:v>
                </c:pt>
                <c:pt idx="17">
                  <c:v>98</c:v>
                </c:pt>
                <c:pt idx="18">
                  <c:v>86</c:v>
                </c:pt>
                <c:pt idx="19">
                  <c:v>80</c:v>
                </c:pt>
                <c:pt idx="20">
                  <c:v>77</c:v>
                </c:pt>
                <c:pt idx="22">
                  <c:v>76</c:v>
                </c:pt>
                <c:pt idx="23">
                  <c:v>68</c:v>
                </c:pt>
                <c:pt idx="24">
                  <c:v>82</c:v>
                </c:pt>
                <c:pt idx="25">
                  <c:v>50</c:v>
                </c:pt>
                <c:pt idx="26">
                  <c:v>84</c:v>
                </c:pt>
                <c:pt idx="27">
                  <c:v>76</c:v>
                </c:pt>
                <c:pt idx="28">
                  <c:v>80</c:v>
                </c:pt>
                <c:pt idx="29">
                  <c:v>62</c:v>
                </c:pt>
                <c:pt idx="30">
                  <c:v>90</c:v>
                </c:pt>
                <c:pt idx="31">
                  <c:v>89</c:v>
                </c:pt>
                <c:pt idx="33">
                  <c:v>67</c:v>
                </c:pt>
                <c:pt idx="34">
                  <c:v>77</c:v>
                </c:pt>
                <c:pt idx="35">
                  <c:v>63</c:v>
                </c:pt>
                <c:pt idx="36">
                  <c:v>66</c:v>
                </c:pt>
                <c:pt idx="37">
                  <c:v>63</c:v>
                </c:pt>
                <c:pt idx="38">
                  <c:v>88</c:v>
                </c:pt>
                <c:pt idx="39">
                  <c:v>80</c:v>
                </c:pt>
                <c:pt idx="40">
                  <c:v>50</c:v>
                </c:pt>
                <c:pt idx="41">
                  <c:v>60</c:v>
                </c:pt>
                <c:pt idx="42">
                  <c:v>85</c:v>
                </c:pt>
                <c:pt idx="44">
                  <c:v>86</c:v>
                </c:pt>
                <c:pt idx="45">
                  <c:v>62</c:v>
                </c:pt>
                <c:pt idx="46">
                  <c:v>78</c:v>
                </c:pt>
                <c:pt idx="47">
                  <c:v>63</c:v>
                </c:pt>
                <c:pt idx="48">
                  <c:v>81</c:v>
                </c:pt>
                <c:pt idx="49">
                  <c:v>86</c:v>
                </c:pt>
                <c:pt idx="50">
                  <c:v>78</c:v>
                </c:pt>
                <c:pt idx="51">
                  <c:v>57</c:v>
                </c:pt>
                <c:pt idx="52">
                  <c:v>81</c:v>
                </c:pt>
                <c:pt idx="53">
                  <c:v>91</c:v>
                </c:pt>
                <c:pt idx="55">
                  <c:v>88</c:v>
                </c:pt>
                <c:pt idx="56">
                  <c:v>71</c:v>
                </c:pt>
                <c:pt idx="57">
                  <c:v>47</c:v>
                </c:pt>
                <c:pt idx="58">
                  <c:v>75</c:v>
                </c:pt>
                <c:pt idx="59">
                  <c:v>85</c:v>
                </c:pt>
                <c:pt idx="60">
                  <c:v>68</c:v>
                </c:pt>
                <c:pt idx="61">
                  <c:v>76</c:v>
                </c:pt>
                <c:pt idx="62">
                  <c:v>88</c:v>
                </c:pt>
                <c:pt idx="63">
                  <c:v>80</c:v>
                </c:pt>
                <c:pt idx="64">
                  <c:v>57</c:v>
                </c:pt>
              </c:numCache>
            </c:numRef>
          </c:yVal>
        </c:ser>
        <c:ser>
          <c:idx val="0"/>
          <c:order val="0"/>
          <c:spPr>
            <a:ln w="47625">
              <a:noFill/>
            </a:ln>
          </c:spPr>
          <c:trendline>
            <c:trendlineType val="linear"/>
          </c:trendline>
          <c:xVal>
            <c:numRef>
              <c:f>Sheet1!$E$2:$E$66</c:f>
              <c:numCache>
                <c:formatCode>General</c:formatCode>
                <c:ptCount val="65"/>
                <c:pt idx="0">
                  <c:v>69</c:v>
                </c:pt>
                <c:pt idx="1">
                  <c:v>70</c:v>
                </c:pt>
                <c:pt idx="2">
                  <c:v>62</c:v>
                </c:pt>
                <c:pt idx="3">
                  <c:v>94</c:v>
                </c:pt>
                <c:pt idx="4">
                  <c:v>87</c:v>
                </c:pt>
                <c:pt idx="5">
                  <c:v>71</c:v>
                </c:pt>
                <c:pt idx="6">
                  <c:v>76</c:v>
                </c:pt>
                <c:pt idx="7">
                  <c:v>84</c:v>
                </c:pt>
                <c:pt idx="8">
                  <c:v>70</c:v>
                </c:pt>
                <c:pt idx="9">
                  <c:v>78</c:v>
                </c:pt>
                <c:pt idx="11">
                  <c:v>89</c:v>
                </c:pt>
                <c:pt idx="12">
                  <c:v>90</c:v>
                </c:pt>
                <c:pt idx="13">
                  <c:v>72</c:v>
                </c:pt>
                <c:pt idx="14">
                  <c:v>89</c:v>
                </c:pt>
                <c:pt idx="15">
                  <c:v>98</c:v>
                </c:pt>
                <c:pt idx="16">
                  <c:v>87</c:v>
                </c:pt>
                <c:pt idx="17">
                  <c:v>98</c:v>
                </c:pt>
                <c:pt idx="18">
                  <c:v>86</c:v>
                </c:pt>
                <c:pt idx="19">
                  <c:v>80</c:v>
                </c:pt>
                <c:pt idx="20">
                  <c:v>77</c:v>
                </c:pt>
                <c:pt idx="22">
                  <c:v>76</c:v>
                </c:pt>
                <c:pt idx="23">
                  <c:v>68</c:v>
                </c:pt>
                <c:pt idx="24">
                  <c:v>82</c:v>
                </c:pt>
                <c:pt idx="25">
                  <c:v>50</c:v>
                </c:pt>
                <c:pt idx="26">
                  <c:v>84</c:v>
                </c:pt>
                <c:pt idx="27">
                  <c:v>76</c:v>
                </c:pt>
                <c:pt idx="28">
                  <c:v>80</c:v>
                </c:pt>
                <c:pt idx="29">
                  <c:v>62</c:v>
                </c:pt>
                <c:pt idx="30">
                  <c:v>90</c:v>
                </c:pt>
                <c:pt idx="31">
                  <c:v>89</c:v>
                </c:pt>
                <c:pt idx="33">
                  <c:v>67</c:v>
                </c:pt>
                <c:pt idx="34">
                  <c:v>77</c:v>
                </c:pt>
                <c:pt idx="35">
                  <c:v>63</c:v>
                </c:pt>
                <c:pt idx="36">
                  <c:v>66</c:v>
                </c:pt>
                <c:pt idx="37">
                  <c:v>63</c:v>
                </c:pt>
                <c:pt idx="38">
                  <c:v>88</c:v>
                </c:pt>
                <c:pt idx="39">
                  <c:v>80</c:v>
                </c:pt>
                <c:pt idx="40">
                  <c:v>50</c:v>
                </c:pt>
                <c:pt idx="41">
                  <c:v>60</c:v>
                </c:pt>
                <c:pt idx="42">
                  <c:v>85</c:v>
                </c:pt>
                <c:pt idx="44">
                  <c:v>86</c:v>
                </c:pt>
                <c:pt idx="45">
                  <c:v>62</c:v>
                </c:pt>
                <c:pt idx="46">
                  <c:v>78</c:v>
                </c:pt>
                <c:pt idx="47">
                  <c:v>63</c:v>
                </c:pt>
                <c:pt idx="48">
                  <c:v>81</c:v>
                </c:pt>
                <c:pt idx="49">
                  <c:v>86</c:v>
                </c:pt>
                <c:pt idx="50">
                  <c:v>78</c:v>
                </c:pt>
                <c:pt idx="51">
                  <c:v>57</c:v>
                </c:pt>
                <c:pt idx="52">
                  <c:v>81</c:v>
                </c:pt>
                <c:pt idx="53">
                  <c:v>91</c:v>
                </c:pt>
                <c:pt idx="55">
                  <c:v>88</c:v>
                </c:pt>
                <c:pt idx="56">
                  <c:v>71</c:v>
                </c:pt>
                <c:pt idx="57">
                  <c:v>47</c:v>
                </c:pt>
                <c:pt idx="58">
                  <c:v>75</c:v>
                </c:pt>
                <c:pt idx="59">
                  <c:v>85</c:v>
                </c:pt>
                <c:pt idx="60">
                  <c:v>68</c:v>
                </c:pt>
                <c:pt idx="61">
                  <c:v>76</c:v>
                </c:pt>
                <c:pt idx="62">
                  <c:v>88</c:v>
                </c:pt>
                <c:pt idx="63">
                  <c:v>80</c:v>
                </c:pt>
                <c:pt idx="64">
                  <c:v>57</c:v>
                </c:pt>
              </c:numCache>
            </c:numRef>
          </c:xVal>
          <c:yVal>
            <c:numRef>
              <c:f>Sheet1!$G$2:$G$66</c:f>
              <c:numCache>
                <c:formatCode>#,##0</c:formatCode>
                <c:ptCount val="65"/>
                <c:pt idx="0">
                  <c:v>33127</c:v>
                </c:pt>
                <c:pt idx="1">
                  <c:v>42603</c:v>
                </c:pt>
                <c:pt idx="2">
                  <c:v>33294</c:v>
                </c:pt>
                <c:pt idx="3">
                  <c:v>41571</c:v>
                </c:pt>
                <c:pt idx="4">
                  <c:v>44234</c:v>
                </c:pt>
                <c:pt idx="5">
                  <c:v>43610</c:v>
                </c:pt>
                <c:pt idx="6">
                  <c:v>42931</c:v>
                </c:pt>
                <c:pt idx="7">
                  <c:v>44710</c:v>
                </c:pt>
                <c:pt idx="8">
                  <c:v>43560</c:v>
                </c:pt>
                <c:pt idx="9">
                  <c:v>33793</c:v>
                </c:pt>
                <c:pt idx="11">
                  <c:v>34492</c:v>
                </c:pt>
                <c:pt idx="12">
                  <c:v>27804</c:v>
                </c:pt>
                <c:pt idx="13">
                  <c:v>32103</c:v>
                </c:pt>
                <c:pt idx="14">
                  <c:v>25205</c:v>
                </c:pt>
                <c:pt idx="15">
                  <c:v>24311</c:v>
                </c:pt>
                <c:pt idx="16">
                  <c:v>25961</c:v>
                </c:pt>
                <c:pt idx="17">
                  <c:v>34124</c:v>
                </c:pt>
                <c:pt idx="18">
                  <c:v>30600</c:v>
                </c:pt>
                <c:pt idx="19">
                  <c:v>36150</c:v>
                </c:pt>
                <c:pt idx="20">
                  <c:v>25589</c:v>
                </c:pt>
                <c:pt idx="22">
                  <c:v>28224</c:v>
                </c:pt>
                <c:pt idx="23">
                  <c:v>20227</c:v>
                </c:pt>
                <c:pt idx="24">
                  <c:v>41461</c:v>
                </c:pt>
                <c:pt idx="25">
                  <c:v>20557</c:v>
                </c:pt>
                <c:pt idx="26">
                  <c:v>45102</c:v>
                </c:pt>
                <c:pt idx="27">
                  <c:v>44809</c:v>
                </c:pt>
                <c:pt idx="28">
                  <c:v>37055</c:v>
                </c:pt>
                <c:pt idx="29">
                  <c:v>20431</c:v>
                </c:pt>
                <c:pt idx="30">
                  <c:v>36023</c:v>
                </c:pt>
                <c:pt idx="31">
                  <c:v>24499</c:v>
                </c:pt>
                <c:pt idx="33">
                  <c:v>29183</c:v>
                </c:pt>
                <c:pt idx="34">
                  <c:v>44532</c:v>
                </c:pt>
                <c:pt idx="35">
                  <c:v>35326</c:v>
                </c:pt>
                <c:pt idx="36">
                  <c:v>27643</c:v>
                </c:pt>
                <c:pt idx="37">
                  <c:v>34723</c:v>
                </c:pt>
                <c:pt idx="38">
                  <c:v>36588</c:v>
                </c:pt>
                <c:pt idx="39">
                  <c:v>42613</c:v>
                </c:pt>
                <c:pt idx="40">
                  <c:v>44336</c:v>
                </c:pt>
                <c:pt idx="41">
                  <c:v>26572</c:v>
                </c:pt>
                <c:pt idx="42">
                  <c:v>44948</c:v>
                </c:pt>
                <c:pt idx="44">
                  <c:v>34716</c:v>
                </c:pt>
                <c:pt idx="45">
                  <c:v>34609</c:v>
                </c:pt>
                <c:pt idx="46">
                  <c:v>44945</c:v>
                </c:pt>
                <c:pt idx="47">
                  <c:v>44804</c:v>
                </c:pt>
                <c:pt idx="48">
                  <c:v>45223</c:v>
                </c:pt>
                <c:pt idx="49">
                  <c:v>45156</c:v>
                </c:pt>
                <c:pt idx="50">
                  <c:v>36001</c:v>
                </c:pt>
                <c:pt idx="51">
                  <c:v>40554</c:v>
                </c:pt>
                <c:pt idx="52">
                  <c:v>38530</c:v>
                </c:pt>
                <c:pt idx="53">
                  <c:v>45006</c:v>
                </c:pt>
                <c:pt idx="55">
                  <c:v>45129</c:v>
                </c:pt>
                <c:pt idx="56">
                  <c:v>40605</c:v>
                </c:pt>
                <c:pt idx="57">
                  <c:v>44178</c:v>
                </c:pt>
                <c:pt idx="58">
                  <c:v>44747</c:v>
                </c:pt>
                <c:pt idx="59">
                  <c:v>45134</c:v>
                </c:pt>
                <c:pt idx="60">
                  <c:v>45135</c:v>
                </c:pt>
                <c:pt idx="61">
                  <c:v>44939</c:v>
                </c:pt>
                <c:pt idx="62">
                  <c:v>43930</c:v>
                </c:pt>
                <c:pt idx="63">
                  <c:v>44179</c:v>
                </c:pt>
                <c:pt idx="64">
                  <c:v>46178</c:v>
                </c:pt>
              </c:numCache>
            </c:numRef>
          </c:yVal>
        </c:ser>
        <c:axId val="34414592"/>
        <c:axId val="34416512"/>
      </c:scatterChart>
      <c:valAx>
        <c:axId val="34414592"/>
        <c:scaling>
          <c:orientation val="minMax"/>
          <c:max val="110"/>
          <c:min val="4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>
                    <a:solidFill>
                      <a:schemeClr val="accent2"/>
                    </a:solidFill>
                  </a:defRPr>
                </a:pPr>
                <a:r>
                  <a:rPr lang="en-US">
                    <a:solidFill>
                      <a:schemeClr val="accent2"/>
                    </a:solidFill>
                  </a:rPr>
                  <a:t>Temperature (°F)</a:t>
                </a:r>
              </a:p>
            </c:rich>
          </c:tx>
        </c:title>
        <c:numFmt formatCode="#,##0" sourceLinked="1"/>
        <c:tickLblPos val="nextTo"/>
        <c:crossAx val="34416512"/>
        <c:crosses val="autoZero"/>
        <c:crossBetween val="midCat"/>
      </c:valAx>
      <c:valAx>
        <c:axId val="34416512"/>
        <c:scaling>
          <c:orientation val="minMax"/>
          <c:min val="150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>
                    <a:solidFill>
                      <a:schemeClr val="accent2"/>
                    </a:solidFill>
                  </a:defRPr>
                </a:pPr>
                <a:r>
                  <a:rPr lang="en-US">
                    <a:solidFill>
                      <a:schemeClr val="accent2"/>
                    </a:solidFill>
                  </a:rPr>
                  <a:t>Attendance</a:t>
                </a:r>
              </a:p>
            </c:rich>
          </c:tx>
        </c:title>
        <c:numFmt formatCode="General" sourceLinked="1"/>
        <c:tickLblPos val="nextTo"/>
        <c:crossAx val="34414592"/>
        <c:crosses val="autoZero"/>
        <c:crossBetween val="midCat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txPr>
        <a:bodyPr/>
        <a:lstStyle/>
        <a:p>
          <a:pPr>
            <a:defRPr>
              <a:solidFill>
                <a:schemeClr val="accent2"/>
              </a:solidFill>
            </a:defRPr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4"/>
  <c:chart>
    <c:title>
      <c:tx>
        <c:rich>
          <a:bodyPr/>
          <a:lstStyle/>
          <a:p>
            <a:pPr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pPr>
            <a:r>
              <a:rPr lang="en-US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Start Time Vs. Attendance</a:t>
            </a:r>
          </a:p>
        </c:rich>
      </c:tx>
    </c:title>
    <c:plotArea>
      <c:layout/>
      <c:scatterChart>
        <c:scatterStyle val="lineMarker"/>
        <c:ser>
          <c:idx val="1"/>
          <c:order val="1"/>
          <c:spPr>
            <a:ln w="47625">
              <a:noFill/>
            </a:ln>
          </c:spPr>
          <c:xVal>
            <c:numRef>
              <c:f>Sheet1!$C$2:$C$66</c:f>
              <c:numCache>
                <c:formatCode>#,##0</c:formatCode>
                <c:ptCount val="65"/>
                <c:pt idx="0">
                  <c:v>33127</c:v>
                </c:pt>
                <c:pt idx="1">
                  <c:v>42603</c:v>
                </c:pt>
                <c:pt idx="2">
                  <c:v>33294</c:v>
                </c:pt>
                <c:pt idx="3">
                  <c:v>41571</c:v>
                </c:pt>
                <c:pt idx="4">
                  <c:v>44234</c:v>
                </c:pt>
                <c:pt idx="5">
                  <c:v>43610</c:v>
                </c:pt>
                <c:pt idx="6">
                  <c:v>42931</c:v>
                </c:pt>
                <c:pt idx="7">
                  <c:v>44710</c:v>
                </c:pt>
                <c:pt idx="8">
                  <c:v>43560</c:v>
                </c:pt>
                <c:pt idx="9">
                  <c:v>33793</c:v>
                </c:pt>
                <c:pt idx="11">
                  <c:v>34492</c:v>
                </c:pt>
                <c:pt idx="12">
                  <c:v>27804</c:v>
                </c:pt>
                <c:pt idx="13">
                  <c:v>32103</c:v>
                </c:pt>
                <c:pt idx="14">
                  <c:v>25205</c:v>
                </c:pt>
                <c:pt idx="15">
                  <c:v>24311</c:v>
                </c:pt>
                <c:pt idx="16">
                  <c:v>25961</c:v>
                </c:pt>
                <c:pt idx="17">
                  <c:v>34124</c:v>
                </c:pt>
                <c:pt idx="18">
                  <c:v>30600</c:v>
                </c:pt>
                <c:pt idx="19">
                  <c:v>36150</c:v>
                </c:pt>
                <c:pt idx="20">
                  <c:v>25589</c:v>
                </c:pt>
                <c:pt idx="22">
                  <c:v>28224</c:v>
                </c:pt>
                <c:pt idx="23">
                  <c:v>20227</c:v>
                </c:pt>
                <c:pt idx="24">
                  <c:v>41461</c:v>
                </c:pt>
                <c:pt idx="25">
                  <c:v>20557</c:v>
                </c:pt>
                <c:pt idx="26">
                  <c:v>45102</c:v>
                </c:pt>
                <c:pt idx="27">
                  <c:v>44809</c:v>
                </c:pt>
                <c:pt idx="28">
                  <c:v>37055</c:v>
                </c:pt>
                <c:pt idx="29">
                  <c:v>20431</c:v>
                </c:pt>
                <c:pt idx="30">
                  <c:v>36023</c:v>
                </c:pt>
                <c:pt idx="31">
                  <c:v>24499</c:v>
                </c:pt>
                <c:pt idx="33">
                  <c:v>29183</c:v>
                </c:pt>
                <c:pt idx="34">
                  <c:v>44532</c:v>
                </c:pt>
                <c:pt idx="35">
                  <c:v>35326</c:v>
                </c:pt>
                <c:pt idx="36">
                  <c:v>27643</c:v>
                </c:pt>
                <c:pt idx="37">
                  <c:v>34723</c:v>
                </c:pt>
                <c:pt idx="38">
                  <c:v>36588</c:v>
                </c:pt>
                <c:pt idx="39">
                  <c:v>42613</c:v>
                </c:pt>
                <c:pt idx="40">
                  <c:v>44336</c:v>
                </c:pt>
                <c:pt idx="41">
                  <c:v>26572</c:v>
                </c:pt>
                <c:pt idx="42">
                  <c:v>44948</c:v>
                </c:pt>
                <c:pt idx="44">
                  <c:v>34716</c:v>
                </c:pt>
                <c:pt idx="45">
                  <c:v>34609</c:v>
                </c:pt>
                <c:pt idx="46">
                  <c:v>44945</c:v>
                </c:pt>
                <c:pt idx="47">
                  <c:v>44804</c:v>
                </c:pt>
                <c:pt idx="48">
                  <c:v>45223</c:v>
                </c:pt>
                <c:pt idx="49">
                  <c:v>45156</c:v>
                </c:pt>
                <c:pt idx="50">
                  <c:v>36001</c:v>
                </c:pt>
                <c:pt idx="51">
                  <c:v>40554</c:v>
                </c:pt>
                <c:pt idx="52">
                  <c:v>38530</c:v>
                </c:pt>
                <c:pt idx="53">
                  <c:v>45006</c:v>
                </c:pt>
                <c:pt idx="55">
                  <c:v>45129</c:v>
                </c:pt>
                <c:pt idx="56">
                  <c:v>40605</c:v>
                </c:pt>
                <c:pt idx="57">
                  <c:v>44178</c:v>
                </c:pt>
                <c:pt idx="58">
                  <c:v>44747</c:v>
                </c:pt>
                <c:pt idx="59">
                  <c:v>45134</c:v>
                </c:pt>
                <c:pt idx="60">
                  <c:v>45135</c:v>
                </c:pt>
                <c:pt idx="61">
                  <c:v>44939</c:v>
                </c:pt>
                <c:pt idx="62">
                  <c:v>43930</c:v>
                </c:pt>
                <c:pt idx="63">
                  <c:v>44179</c:v>
                </c:pt>
                <c:pt idx="64">
                  <c:v>46178</c:v>
                </c:pt>
              </c:numCache>
            </c:numRef>
          </c:xVal>
          <c:yVal>
            <c:numRef>
              <c:f>Sheet1!$F$2:$F$66</c:f>
              <c:numCache>
                <c:formatCode>h:mm;@</c:formatCode>
                <c:ptCount val="65"/>
                <c:pt idx="0">
                  <c:v>0.85416666666666652</c:v>
                </c:pt>
                <c:pt idx="1">
                  <c:v>0.56944444444444464</c:v>
                </c:pt>
                <c:pt idx="2">
                  <c:v>0.79513888888888884</c:v>
                </c:pt>
                <c:pt idx="3">
                  <c:v>0.79513888888888884</c:v>
                </c:pt>
                <c:pt idx="4">
                  <c:v>0.79513888888888884</c:v>
                </c:pt>
                <c:pt idx="5">
                  <c:v>0.52083333333333359</c:v>
                </c:pt>
                <c:pt idx="6">
                  <c:v>0.54513888888888895</c:v>
                </c:pt>
                <c:pt idx="7">
                  <c:v>0.79513888888888884</c:v>
                </c:pt>
                <c:pt idx="8">
                  <c:v>0.56597222222222221</c:v>
                </c:pt>
                <c:pt idx="9">
                  <c:v>0.79513888888888884</c:v>
                </c:pt>
                <c:pt idx="11">
                  <c:v>0.54513888888888895</c:v>
                </c:pt>
                <c:pt idx="12">
                  <c:v>0.79513888888888884</c:v>
                </c:pt>
                <c:pt idx="13">
                  <c:v>0.79513888888888884</c:v>
                </c:pt>
                <c:pt idx="14">
                  <c:v>0.79513888888888884</c:v>
                </c:pt>
                <c:pt idx="15">
                  <c:v>0.79513888888888884</c:v>
                </c:pt>
                <c:pt idx="16">
                  <c:v>0.79513888888888884</c:v>
                </c:pt>
                <c:pt idx="17">
                  <c:v>0.56944444444444464</c:v>
                </c:pt>
                <c:pt idx="18">
                  <c:v>0.79513888888888884</c:v>
                </c:pt>
                <c:pt idx="19">
                  <c:v>0.79513888888888884</c:v>
                </c:pt>
                <c:pt idx="20">
                  <c:v>0.79513888888888884</c:v>
                </c:pt>
                <c:pt idx="22">
                  <c:v>0.80208333333333359</c:v>
                </c:pt>
                <c:pt idx="23">
                  <c:v>0.79166666666666652</c:v>
                </c:pt>
                <c:pt idx="24">
                  <c:v>0.79513888888888884</c:v>
                </c:pt>
                <c:pt idx="25">
                  <c:v>0.79513888888888884</c:v>
                </c:pt>
                <c:pt idx="26">
                  <c:v>0.54513888888888895</c:v>
                </c:pt>
                <c:pt idx="27">
                  <c:v>0.79513888888888884</c:v>
                </c:pt>
                <c:pt idx="28">
                  <c:v>0.5625</c:v>
                </c:pt>
                <c:pt idx="29">
                  <c:v>0.62847222222222221</c:v>
                </c:pt>
                <c:pt idx="30">
                  <c:v>0.79513888888888884</c:v>
                </c:pt>
                <c:pt idx="31">
                  <c:v>0.79513888888888884</c:v>
                </c:pt>
                <c:pt idx="33">
                  <c:v>0.79513888888888884</c:v>
                </c:pt>
                <c:pt idx="34">
                  <c:v>0.66666666666666663</c:v>
                </c:pt>
                <c:pt idx="35">
                  <c:v>0.79513888888888884</c:v>
                </c:pt>
                <c:pt idx="36">
                  <c:v>0.79513888888888884</c:v>
                </c:pt>
                <c:pt idx="37">
                  <c:v>0.79513888888888884</c:v>
                </c:pt>
                <c:pt idx="38">
                  <c:v>0.79513888888888884</c:v>
                </c:pt>
                <c:pt idx="39">
                  <c:v>0.79513888888888884</c:v>
                </c:pt>
                <c:pt idx="40">
                  <c:v>0.79513888888888884</c:v>
                </c:pt>
                <c:pt idx="41">
                  <c:v>0.62847222222222221</c:v>
                </c:pt>
                <c:pt idx="42">
                  <c:v>0.79513888888888884</c:v>
                </c:pt>
                <c:pt idx="44">
                  <c:v>0.79513888888888884</c:v>
                </c:pt>
                <c:pt idx="45">
                  <c:v>0.79513888888888884</c:v>
                </c:pt>
                <c:pt idx="46">
                  <c:v>0.56597222222222221</c:v>
                </c:pt>
                <c:pt idx="47">
                  <c:v>0.79513888888888884</c:v>
                </c:pt>
                <c:pt idx="48">
                  <c:v>0.80208333333333359</c:v>
                </c:pt>
                <c:pt idx="49">
                  <c:v>0.79513888888888884</c:v>
                </c:pt>
                <c:pt idx="50">
                  <c:v>0.79513888888888884</c:v>
                </c:pt>
                <c:pt idx="51">
                  <c:v>0.79513888888888884</c:v>
                </c:pt>
                <c:pt idx="52">
                  <c:v>0.79513888888888884</c:v>
                </c:pt>
                <c:pt idx="53">
                  <c:v>0.66666666666666663</c:v>
                </c:pt>
                <c:pt idx="55">
                  <c:v>0.79513888888888884</c:v>
                </c:pt>
                <c:pt idx="56">
                  <c:v>0.79513888888888884</c:v>
                </c:pt>
                <c:pt idx="57">
                  <c:v>0.79513888888888884</c:v>
                </c:pt>
                <c:pt idx="58">
                  <c:v>0.79513888888888884</c:v>
                </c:pt>
                <c:pt idx="59">
                  <c:v>0.8125</c:v>
                </c:pt>
                <c:pt idx="60">
                  <c:v>0.79513888888888884</c:v>
                </c:pt>
                <c:pt idx="61">
                  <c:v>0.79513888888888884</c:v>
                </c:pt>
                <c:pt idx="62">
                  <c:v>0.79513888888888884</c:v>
                </c:pt>
                <c:pt idx="63">
                  <c:v>0.79513888888888884</c:v>
                </c:pt>
                <c:pt idx="64">
                  <c:v>0.83333333333333359</c:v>
                </c:pt>
              </c:numCache>
            </c:numRef>
          </c:yVal>
        </c:ser>
        <c:ser>
          <c:idx val="0"/>
          <c:order val="0"/>
          <c:spPr>
            <a:ln w="47625">
              <a:noFill/>
            </a:ln>
          </c:spPr>
          <c:trendline>
            <c:trendlineType val="linear"/>
          </c:trendline>
          <c:xVal>
            <c:numRef>
              <c:f>Sheet1!$F$2:$F$66</c:f>
              <c:numCache>
                <c:formatCode>h:mm;@</c:formatCode>
                <c:ptCount val="65"/>
                <c:pt idx="0">
                  <c:v>0.85416666666666652</c:v>
                </c:pt>
                <c:pt idx="1">
                  <c:v>0.56944444444444464</c:v>
                </c:pt>
                <c:pt idx="2">
                  <c:v>0.79513888888888884</c:v>
                </c:pt>
                <c:pt idx="3">
                  <c:v>0.79513888888888884</c:v>
                </c:pt>
                <c:pt idx="4">
                  <c:v>0.79513888888888884</c:v>
                </c:pt>
                <c:pt idx="5">
                  <c:v>0.52083333333333359</c:v>
                </c:pt>
                <c:pt idx="6">
                  <c:v>0.54513888888888895</c:v>
                </c:pt>
                <c:pt idx="7">
                  <c:v>0.79513888888888884</c:v>
                </c:pt>
                <c:pt idx="8">
                  <c:v>0.56597222222222221</c:v>
                </c:pt>
                <c:pt idx="9">
                  <c:v>0.79513888888888884</c:v>
                </c:pt>
                <c:pt idx="11">
                  <c:v>0.54513888888888895</c:v>
                </c:pt>
                <c:pt idx="12">
                  <c:v>0.79513888888888884</c:v>
                </c:pt>
                <c:pt idx="13">
                  <c:v>0.79513888888888884</c:v>
                </c:pt>
                <c:pt idx="14">
                  <c:v>0.79513888888888884</c:v>
                </c:pt>
                <c:pt idx="15">
                  <c:v>0.79513888888888884</c:v>
                </c:pt>
                <c:pt idx="16">
                  <c:v>0.79513888888888884</c:v>
                </c:pt>
                <c:pt idx="17">
                  <c:v>0.56944444444444464</c:v>
                </c:pt>
                <c:pt idx="18">
                  <c:v>0.79513888888888884</c:v>
                </c:pt>
                <c:pt idx="19">
                  <c:v>0.79513888888888884</c:v>
                </c:pt>
                <c:pt idx="20">
                  <c:v>0.79513888888888884</c:v>
                </c:pt>
                <c:pt idx="22">
                  <c:v>0.80208333333333359</c:v>
                </c:pt>
                <c:pt idx="23">
                  <c:v>0.79166666666666652</c:v>
                </c:pt>
                <c:pt idx="24">
                  <c:v>0.79513888888888884</c:v>
                </c:pt>
                <c:pt idx="25">
                  <c:v>0.79513888888888884</c:v>
                </c:pt>
                <c:pt idx="26">
                  <c:v>0.54513888888888895</c:v>
                </c:pt>
                <c:pt idx="27">
                  <c:v>0.79513888888888884</c:v>
                </c:pt>
                <c:pt idx="28">
                  <c:v>0.5625</c:v>
                </c:pt>
                <c:pt idx="29">
                  <c:v>0.62847222222222221</c:v>
                </c:pt>
                <c:pt idx="30">
                  <c:v>0.79513888888888884</c:v>
                </c:pt>
                <c:pt idx="31">
                  <c:v>0.79513888888888884</c:v>
                </c:pt>
                <c:pt idx="33">
                  <c:v>0.79513888888888884</c:v>
                </c:pt>
                <c:pt idx="34">
                  <c:v>0.66666666666666663</c:v>
                </c:pt>
                <c:pt idx="35">
                  <c:v>0.79513888888888884</c:v>
                </c:pt>
                <c:pt idx="36">
                  <c:v>0.79513888888888884</c:v>
                </c:pt>
                <c:pt idx="37">
                  <c:v>0.79513888888888884</c:v>
                </c:pt>
                <c:pt idx="38">
                  <c:v>0.79513888888888884</c:v>
                </c:pt>
                <c:pt idx="39">
                  <c:v>0.79513888888888884</c:v>
                </c:pt>
                <c:pt idx="40">
                  <c:v>0.79513888888888884</c:v>
                </c:pt>
                <c:pt idx="41">
                  <c:v>0.62847222222222221</c:v>
                </c:pt>
                <c:pt idx="42">
                  <c:v>0.79513888888888884</c:v>
                </c:pt>
                <c:pt idx="44">
                  <c:v>0.79513888888888884</c:v>
                </c:pt>
                <c:pt idx="45">
                  <c:v>0.79513888888888884</c:v>
                </c:pt>
                <c:pt idx="46">
                  <c:v>0.56597222222222221</c:v>
                </c:pt>
                <c:pt idx="47">
                  <c:v>0.79513888888888884</c:v>
                </c:pt>
                <c:pt idx="48">
                  <c:v>0.80208333333333359</c:v>
                </c:pt>
                <c:pt idx="49">
                  <c:v>0.79513888888888884</c:v>
                </c:pt>
                <c:pt idx="50">
                  <c:v>0.79513888888888884</c:v>
                </c:pt>
                <c:pt idx="51">
                  <c:v>0.79513888888888884</c:v>
                </c:pt>
                <c:pt idx="52">
                  <c:v>0.79513888888888884</c:v>
                </c:pt>
                <c:pt idx="53">
                  <c:v>0.66666666666666663</c:v>
                </c:pt>
                <c:pt idx="55">
                  <c:v>0.79513888888888884</c:v>
                </c:pt>
                <c:pt idx="56">
                  <c:v>0.79513888888888884</c:v>
                </c:pt>
                <c:pt idx="57">
                  <c:v>0.79513888888888884</c:v>
                </c:pt>
                <c:pt idx="58">
                  <c:v>0.79513888888888884</c:v>
                </c:pt>
                <c:pt idx="59">
                  <c:v>0.8125</c:v>
                </c:pt>
                <c:pt idx="60">
                  <c:v>0.79513888888888884</c:v>
                </c:pt>
                <c:pt idx="61">
                  <c:v>0.79513888888888884</c:v>
                </c:pt>
                <c:pt idx="62">
                  <c:v>0.79513888888888884</c:v>
                </c:pt>
                <c:pt idx="63">
                  <c:v>0.79513888888888884</c:v>
                </c:pt>
                <c:pt idx="64">
                  <c:v>0.83333333333333359</c:v>
                </c:pt>
              </c:numCache>
            </c:numRef>
          </c:xVal>
          <c:yVal>
            <c:numRef>
              <c:f>Sheet1!$G$2:$G$66</c:f>
              <c:numCache>
                <c:formatCode>#,##0</c:formatCode>
                <c:ptCount val="65"/>
                <c:pt idx="0">
                  <c:v>33127</c:v>
                </c:pt>
                <c:pt idx="1">
                  <c:v>42603</c:v>
                </c:pt>
                <c:pt idx="2">
                  <c:v>33294</c:v>
                </c:pt>
                <c:pt idx="3">
                  <c:v>41571</c:v>
                </c:pt>
                <c:pt idx="4">
                  <c:v>44234</c:v>
                </c:pt>
                <c:pt idx="5">
                  <c:v>43610</c:v>
                </c:pt>
                <c:pt idx="6">
                  <c:v>42931</c:v>
                </c:pt>
                <c:pt idx="7">
                  <c:v>44710</c:v>
                </c:pt>
                <c:pt idx="8">
                  <c:v>43560</c:v>
                </c:pt>
                <c:pt idx="9">
                  <c:v>33793</c:v>
                </c:pt>
                <c:pt idx="11">
                  <c:v>34492</c:v>
                </c:pt>
                <c:pt idx="12">
                  <c:v>27804</c:v>
                </c:pt>
                <c:pt idx="13">
                  <c:v>32103</c:v>
                </c:pt>
                <c:pt idx="14">
                  <c:v>25205</c:v>
                </c:pt>
                <c:pt idx="15">
                  <c:v>24311</c:v>
                </c:pt>
                <c:pt idx="16">
                  <c:v>25961</c:v>
                </c:pt>
                <c:pt idx="17">
                  <c:v>34124</c:v>
                </c:pt>
                <c:pt idx="18">
                  <c:v>30600</c:v>
                </c:pt>
                <c:pt idx="19">
                  <c:v>36150</c:v>
                </c:pt>
                <c:pt idx="20">
                  <c:v>25589</c:v>
                </c:pt>
                <c:pt idx="22">
                  <c:v>28224</c:v>
                </c:pt>
                <c:pt idx="23">
                  <c:v>20227</c:v>
                </c:pt>
                <c:pt idx="24">
                  <c:v>41461</c:v>
                </c:pt>
                <c:pt idx="25">
                  <c:v>20557</c:v>
                </c:pt>
                <c:pt idx="26">
                  <c:v>45102</c:v>
                </c:pt>
                <c:pt idx="27">
                  <c:v>44809</c:v>
                </c:pt>
                <c:pt idx="28">
                  <c:v>37055</c:v>
                </c:pt>
                <c:pt idx="29">
                  <c:v>20431</c:v>
                </c:pt>
                <c:pt idx="30">
                  <c:v>36023</c:v>
                </c:pt>
                <c:pt idx="31">
                  <c:v>24499</c:v>
                </c:pt>
                <c:pt idx="33">
                  <c:v>29183</c:v>
                </c:pt>
                <c:pt idx="34">
                  <c:v>44532</c:v>
                </c:pt>
                <c:pt idx="35">
                  <c:v>35326</c:v>
                </c:pt>
                <c:pt idx="36">
                  <c:v>27643</c:v>
                </c:pt>
                <c:pt idx="37">
                  <c:v>34723</c:v>
                </c:pt>
                <c:pt idx="38">
                  <c:v>36588</c:v>
                </c:pt>
                <c:pt idx="39">
                  <c:v>42613</c:v>
                </c:pt>
                <c:pt idx="40">
                  <c:v>44336</c:v>
                </c:pt>
                <c:pt idx="41">
                  <c:v>26572</c:v>
                </c:pt>
                <c:pt idx="42">
                  <c:v>44948</c:v>
                </c:pt>
                <c:pt idx="44">
                  <c:v>34716</c:v>
                </c:pt>
                <c:pt idx="45">
                  <c:v>34609</c:v>
                </c:pt>
                <c:pt idx="46">
                  <c:v>44945</c:v>
                </c:pt>
                <c:pt idx="47">
                  <c:v>44804</c:v>
                </c:pt>
                <c:pt idx="48">
                  <c:v>45223</c:v>
                </c:pt>
                <c:pt idx="49">
                  <c:v>45156</c:v>
                </c:pt>
                <c:pt idx="50">
                  <c:v>36001</c:v>
                </c:pt>
                <c:pt idx="51">
                  <c:v>40554</c:v>
                </c:pt>
                <c:pt idx="52">
                  <c:v>38530</c:v>
                </c:pt>
                <c:pt idx="53">
                  <c:v>45006</c:v>
                </c:pt>
                <c:pt idx="55">
                  <c:v>45129</c:v>
                </c:pt>
                <c:pt idx="56">
                  <c:v>40605</c:v>
                </c:pt>
                <c:pt idx="57">
                  <c:v>44178</c:v>
                </c:pt>
                <c:pt idx="58">
                  <c:v>44747</c:v>
                </c:pt>
                <c:pt idx="59">
                  <c:v>45134</c:v>
                </c:pt>
                <c:pt idx="60">
                  <c:v>45135</c:v>
                </c:pt>
                <c:pt idx="61">
                  <c:v>44939</c:v>
                </c:pt>
                <c:pt idx="62">
                  <c:v>43930</c:v>
                </c:pt>
                <c:pt idx="63">
                  <c:v>44179</c:v>
                </c:pt>
                <c:pt idx="64">
                  <c:v>46178</c:v>
                </c:pt>
              </c:numCache>
            </c:numRef>
          </c:yVal>
        </c:ser>
        <c:axId val="34514816"/>
        <c:axId val="34529280"/>
      </c:scatterChart>
      <c:valAx>
        <c:axId val="34514816"/>
        <c:scaling>
          <c:orientation val="minMax"/>
          <c:max val="0.9"/>
          <c:min val="0.5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>
                    <a:solidFill>
                      <a:schemeClr val="accent2"/>
                    </a:solidFill>
                  </a:defRPr>
                </a:pPr>
                <a:r>
                  <a:rPr lang="en-US">
                    <a:solidFill>
                      <a:schemeClr val="accent2"/>
                    </a:solidFill>
                  </a:rPr>
                  <a:t>Game Start Time</a:t>
                </a:r>
              </a:p>
            </c:rich>
          </c:tx>
        </c:title>
        <c:numFmt formatCode="#,##0" sourceLinked="1"/>
        <c:tickLblPos val="nextTo"/>
        <c:crossAx val="34529280"/>
        <c:crosses val="autoZero"/>
        <c:crossBetween val="midCat"/>
      </c:valAx>
      <c:valAx>
        <c:axId val="34529280"/>
        <c:scaling>
          <c:orientation val="minMax"/>
          <c:max val="50000"/>
          <c:min val="1500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>
                    <a:solidFill>
                      <a:schemeClr val="accent2"/>
                    </a:solidFill>
                  </a:defRPr>
                </a:pPr>
                <a:r>
                  <a:rPr lang="en-US">
                    <a:solidFill>
                      <a:schemeClr val="accent2"/>
                    </a:solidFill>
                  </a:rPr>
                  <a:t>Attendance</a:t>
                </a:r>
              </a:p>
            </c:rich>
          </c:tx>
        </c:title>
        <c:numFmt formatCode="h:mm;@" sourceLinked="1"/>
        <c:tickLblPos val="nextTo"/>
        <c:crossAx val="34514816"/>
        <c:crosses val="autoZero"/>
        <c:crossBetween val="midCat"/>
      </c:valAx>
    </c:plotArea>
    <c:legend>
      <c:legendPos val="r"/>
      <c:legendEntry>
        <c:idx val="1"/>
        <c:delete val="1"/>
      </c:legendEntry>
      <c:txPr>
        <a:bodyPr/>
        <a:lstStyle/>
        <a:p>
          <a:pPr>
            <a:defRPr>
              <a:solidFill>
                <a:schemeClr val="accent2"/>
              </a:solidFill>
            </a:defRPr>
          </a:pPr>
          <a:endParaRPr lang="en-U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A28BA-F6C0-4667-AFE0-F19D881EEB6D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3FADE-50E7-4B33-A0B1-054A2D2C6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E6978-46C4-4E97-873D-51478C84B85B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9DD8-367C-42BF-8143-1918EB25A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B4D43-2324-4D07-9C20-355E626D5DE9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2486-6757-4E62-82D3-C73317E24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2A4F4-C274-424A-8D88-55A4FC8F0B9B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B6891-4518-4092-AD43-ED1F560DD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8AB3-DE0E-4CF4-A20D-24101AC3454A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A0B6E-515D-4805-B083-4068A1E42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9BAB6-2209-4CC6-81E4-3B828F9D7C14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6D8FF-E8E4-4169-B473-57683A46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D6A19-38AB-4143-9859-3EDE7A78B37B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3D807-F6A1-41C3-A4E9-F004B183A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CD67A-1299-4EDA-8898-155EFD9AEC11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1384C-3ECB-42C4-9F97-61CD3EE36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E493C-784C-449F-95D2-E48D48763F3B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3F4B3-6311-49AC-9A75-86D5E6472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F879-1474-4C18-9D43-52167D04677B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DE0BE-C3B0-4CBA-8F7B-512EABBFA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D8B4D-0A10-4DFB-9B01-C24AF25ACC70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DB116-D689-4713-93BF-9E0547349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7766B6-929C-4BF7-B6CA-1C3C9ABAA161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029C3B-3270-4697-8692-E9B2C7349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seball-reference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airview.w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sz="5400" smtClean="0"/>
              <a:t>AP Statistics Final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Philadelphia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Phillies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Attendance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228600" y="6172200"/>
            <a:ext cx="411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Kevin Carter, Devon Dundore, Ryan Smith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b="1" spc="50" dirty="0" smtClean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Exploratory Data Analysis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381000" y="14478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b="1" spc="50" dirty="0" smtClean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Residual Plot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 t="65720" b="4649"/>
          <a:stretch>
            <a:fillRect/>
          </a:stretch>
        </p:blipFill>
        <p:spPr bwMode="auto">
          <a:xfrm>
            <a:off x="609600" y="1600200"/>
            <a:ext cx="800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Correlation= -.118</a:t>
            </a:r>
          </a:p>
          <a:p>
            <a:pPr>
              <a:buFont typeface="Arial" charset="0"/>
              <a:buNone/>
            </a:pPr>
            <a:r>
              <a:rPr lang="en-US" smtClean="0"/>
              <a:t>Coefficient of determination= .014</a:t>
            </a:r>
          </a:p>
          <a:p>
            <a:pPr>
              <a:buFont typeface="Arial" charset="0"/>
              <a:buNone/>
            </a:pPr>
            <a:r>
              <a:rPr lang="en-US" smtClean="0"/>
              <a:t>LSR: Attendance= -419.731(Start)+44841</a:t>
            </a:r>
          </a:p>
          <a:p>
            <a:pPr>
              <a:buFontTx/>
              <a:buChar char="-"/>
            </a:pPr>
            <a:r>
              <a:rPr lang="en-US" smtClean="0"/>
              <a:t>Weak (slightly scattered)</a:t>
            </a:r>
          </a:p>
          <a:p>
            <a:pPr>
              <a:buFontTx/>
              <a:buChar char="-"/>
            </a:pPr>
            <a:r>
              <a:rPr lang="en-US" smtClean="0"/>
              <a:t>Slight negative slope</a:t>
            </a:r>
          </a:p>
          <a:p>
            <a:pPr>
              <a:buFont typeface="Arial" charset="0"/>
              <a:buNone/>
            </a:pPr>
            <a:r>
              <a:rPr lang="en-US" smtClean="0"/>
              <a:t>Residual Plot is scatter so LSR is a good fit</a:t>
            </a:r>
          </a:p>
          <a:p>
            <a:pPr>
              <a:buFont typeface="Arial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b="1" spc="50" dirty="0" smtClean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Analysis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1.2% of the change in attendance is due to the change in start time of the game</a:t>
            </a:r>
          </a:p>
          <a:p>
            <a:r>
              <a:rPr lang="en-US" smtClean="0"/>
              <a:t>Start time seems to have practically no relationship or effect on Phillies game attendance</a:t>
            </a:r>
          </a:p>
          <a:p>
            <a:endParaRPr lang="en-US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4473"/>
            <a:ext cx="8229600" cy="923330"/>
          </a:xfrm>
        </p:spPr>
        <p:txBody>
          <a:bodyPr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b="1" spc="50" dirty="0" smtClean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Data Conclusion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Use linear regression t tests for both comparisons to test the hypothesis that…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Beta= 0      or     Beta&gt;0     (temperature)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Beta=0      or      Beta&gt;0     (time of day)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381000"/>
            <a:ext cx="7075039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Tests and Data Analysis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457200" y="1524000"/>
            <a:ext cx="37338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u="sng">
                <a:latin typeface="Calibri" pitchFamily="34" charset="0"/>
              </a:rPr>
              <a:t>STATE</a:t>
            </a:r>
          </a:p>
          <a:p>
            <a:endParaRPr lang="en-US" sz="2800">
              <a:latin typeface="Calibri" pitchFamily="34" charset="0"/>
            </a:endParaRPr>
          </a:p>
          <a:p>
            <a:pPr>
              <a:buFontTx/>
              <a:buChar char="-"/>
            </a:pPr>
            <a:r>
              <a:rPr lang="en-US" sz="2800">
                <a:latin typeface="Calibri" pitchFamily="34" charset="0"/>
              </a:rPr>
              <a:t>SRS</a:t>
            </a:r>
          </a:p>
          <a:p>
            <a:pPr>
              <a:buFontTx/>
              <a:buChar char="-"/>
            </a:pPr>
            <a:r>
              <a:rPr lang="en-US" sz="2800">
                <a:latin typeface="Calibri" pitchFamily="34" charset="0"/>
              </a:rPr>
              <a:t>True relationship is linear</a:t>
            </a:r>
          </a:p>
        </p:txBody>
      </p: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4495800" y="1524000"/>
            <a:ext cx="38862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u="sng">
                <a:latin typeface="Calibri" pitchFamily="34" charset="0"/>
              </a:rPr>
              <a:t>CHECK</a:t>
            </a:r>
          </a:p>
          <a:p>
            <a:endParaRPr lang="en-US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-Checks out</a:t>
            </a:r>
          </a:p>
          <a:p>
            <a:r>
              <a:rPr lang="en-US" sz="2800">
                <a:latin typeface="Calibri" pitchFamily="34" charset="0"/>
              </a:rPr>
              <a:t>-Assume (scatter plots)</a:t>
            </a:r>
          </a:p>
        </p:txBody>
      </p:sp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2438400" y="5038725"/>
            <a:ext cx="7010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*Sample size of 60 games</a:t>
            </a:r>
          </a:p>
        </p:txBody>
      </p:sp>
      <p:sp>
        <p:nvSpPr>
          <p:cNvPr id="8" name="Rectangle 7"/>
          <p:cNvSpPr/>
          <p:nvPr/>
        </p:nvSpPr>
        <p:spPr>
          <a:xfrm>
            <a:off x="1676400" y="381000"/>
            <a:ext cx="617867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Test 1 (temperature)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t= b/SE</a:t>
            </a:r>
            <a:r>
              <a:rPr lang="en-US" baseline="-25000" smtClean="0"/>
              <a:t>b</a:t>
            </a:r>
          </a:p>
          <a:p>
            <a:pPr>
              <a:buFont typeface="Arial" charset="0"/>
              <a:buNone/>
            </a:pPr>
            <a:r>
              <a:rPr lang="en-US" smtClean="0"/>
              <a:t>t= .3524 (df=58)</a:t>
            </a:r>
          </a:p>
          <a:p>
            <a:pPr>
              <a:buFont typeface="Arial" charset="0"/>
              <a:buNone/>
            </a:pPr>
            <a:r>
              <a:rPr lang="en-US" smtClean="0"/>
              <a:t>P(t&gt; .3524|df=58)= .36</a:t>
            </a:r>
          </a:p>
          <a:p>
            <a:pPr>
              <a:buFont typeface="Arial" charset="0"/>
              <a:buNone/>
            </a:pPr>
            <a:r>
              <a:rPr lang="en-US" smtClean="0"/>
              <a:t>.36&gt;.05 so…</a:t>
            </a:r>
          </a:p>
          <a:p>
            <a:pPr>
              <a:buFont typeface="Arial" charset="0"/>
              <a:buNone/>
            </a:pPr>
            <a:r>
              <a:rPr lang="en-US" smtClean="0"/>
              <a:t>We fail to reject the null hypothesis because the p-value is greater than .05. </a:t>
            </a:r>
          </a:p>
          <a:p>
            <a:pPr>
              <a:buFont typeface="Arial" charset="0"/>
              <a:buNone/>
            </a:pPr>
            <a:r>
              <a:rPr lang="en-US" smtClean="0"/>
              <a:t>We have sufficient evidence that the slope of the LSR line is not greater than zero. </a:t>
            </a:r>
          </a:p>
          <a:p>
            <a:pPr>
              <a:buFont typeface="Arial" charset="0"/>
              <a:buNone/>
            </a:pPr>
            <a:r>
              <a:rPr lang="en-US" smtClean="0"/>
              <a:t>The weather does not have a great effect on Phillies game attendance.  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Mean+/- t-score(Stand. Dev. of Stat.)</a:t>
            </a:r>
          </a:p>
          <a:p>
            <a:pPr>
              <a:buFont typeface="Arial" charset="0"/>
              <a:buNone/>
            </a:pPr>
            <a:r>
              <a:rPr lang="en-US" smtClean="0"/>
              <a:t>= (35201.9, 39256.2)</a:t>
            </a:r>
          </a:p>
          <a:p>
            <a:pPr>
              <a:buFont typeface="Arial" charset="0"/>
              <a:buNone/>
            </a:pPr>
            <a:r>
              <a:rPr lang="en-US" smtClean="0"/>
              <a:t>We are 95% sure that population difference of means lies between 35201.9 and 39256.2 people attending the game.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2" name="Titl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52400"/>
            <a:ext cx="615156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u="sng" smtClean="0"/>
              <a:t>STATE</a:t>
            </a:r>
          </a:p>
          <a:p>
            <a:pPr>
              <a:buFontTx/>
              <a:buChar char="-"/>
            </a:pPr>
            <a:r>
              <a:rPr lang="en-US" smtClean="0"/>
              <a:t>SRS</a:t>
            </a:r>
          </a:p>
          <a:p>
            <a:pPr>
              <a:buFont typeface="Arial" charset="0"/>
              <a:buNone/>
            </a:pPr>
            <a:r>
              <a:rPr lang="en-US" smtClean="0"/>
              <a:t>-  True relationship is linear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68771" y="384473"/>
            <a:ext cx="5806461" cy="923330"/>
          </a:xfrm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b="1" spc="50" dirty="0" smtClean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Test 2 (time of day)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181600" y="15240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sng">
                <a:latin typeface="Calibri" pitchFamily="34" charset="0"/>
              </a:rPr>
              <a:t>CHECK</a:t>
            </a:r>
          </a:p>
          <a:p>
            <a:r>
              <a:rPr lang="en-US" sz="3200">
                <a:latin typeface="Calibri" pitchFamily="34" charset="0"/>
              </a:rPr>
              <a:t>-Checks out</a:t>
            </a:r>
          </a:p>
          <a:p>
            <a:r>
              <a:rPr lang="en-US" sz="3200">
                <a:latin typeface="Calibri" pitchFamily="34" charset="0"/>
              </a:rPr>
              <a:t>-Assume (scatter plots)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819400" y="4953000"/>
            <a:ext cx="3900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Calibri" pitchFamily="34" charset="0"/>
              </a:rPr>
              <a:t>*Sample size of 60 games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t= b/SE</a:t>
            </a:r>
            <a:r>
              <a:rPr lang="en-US" baseline="-25000" smtClean="0"/>
              <a:t>b</a:t>
            </a:r>
          </a:p>
          <a:p>
            <a:pPr>
              <a:buFont typeface="Arial" charset="0"/>
              <a:buNone/>
            </a:pPr>
            <a:r>
              <a:rPr lang="en-US" smtClean="0"/>
              <a:t>t= -.9085 (df=58)</a:t>
            </a:r>
          </a:p>
          <a:p>
            <a:pPr>
              <a:buFont typeface="Arial" charset="0"/>
              <a:buNone/>
            </a:pPr>
            <a:r>
              <a:rPr lang="en-US" smtClean="0"/>
              <a:t>P(t&gt;-.9085|df=58)= .82</a:t>
            </a:r>
          </a:p>
          <a:p>
            <a:pPr>
              <a:buFont typeface="Arial" charset="0"/>
              <a:buNone/>
            </a:pPr>
            <a:r>
              <a:rPr lang="en-US" smtClean="0"/>
              <a:t>.82&gt;.05 so…</a:t>
            </a:r>
          </a:p>
          <a:p>
            <a:pPr>
              <a:buFont typeface="Arial" charset="0"/>
              <a:buNone/>
            </a:pPr>
            <a:r>
              <a:rPr lang="en-US" smtClean="0"/>
              <a:t>We fail to reject the null hypothesis because the p-value is greater than .05.</a:t>
            </a:r>
          </a:p>
          <a:p>
            <a:pPr>
              <a:buFont typeface="Arial" charset="0"/>
              <a:buNone/>
            </a:pPr>
            <a:r>
              <a:rPr lang="en-US" smtClean="0"/>
              <a:t>We have sufficient evidence that the slope of the LSR line is not greater than zero.</a:t>
            </a:r>
          </a:p>
          <a:p>
            <a:pPr>
              <a:buFont typeface="Arial" charset="0"/>
              <a:buNone/>
            </a:pPr>
            <a:r>
              <a:rPr lang="en-US" smtClean="0"/>
              <a:t>The start time of the game does not have a great effect on the Phillies attendance.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Oldest one-named, one-city franchise in all professional American sports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First game played on May 1, 1883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2</a:t>
            </a:r>
            <a:r>
              <a:rPr lang="en-US" dirty="0" smtClean="0"/>
              <a:t> World Series Victories (1980, 2008)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14339" name="Picture 2" descr="http://schmoffly.files.wordpress.com/2008/10/595-aptopix_world_series_rays_phillies_baseballsffembeddedprod_affiliate1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34575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133600" y="304800"/>
            <a:ext cx="49530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About the </a:t>
            </a:r>
            <a:r>
              <a:rPr lang="en-US" sz="5400" b="1" spc="50" dirty="0" err="1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Phils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Mean+/- t-score(Stand. Dev. Of Stat.)</a:t>
            </a:r>
          </a:p>
          <a:p>
            <a:pPr>
              <a:buFont typeface="Arial" charset="0"/>
              <a:buNone/>
            </a:pPr>
            <a:r>
              <a:rPr lang="en-US" smtClean="0"/>
              <a:t>= (35260, 39314.6)</a:t>
            </a:r>
          </a:p>
          <a:p>
            <a:pPr>
              <a:buFont typeface="Arial" charset="0"/>
              <a:buNone/>
            </a:pPr>
            <a:r>
              <a:rPr lang="en-US" smtClean="0"/>
              <a:t>We are 95% sure that the population difference of means lies between 35260 and 39314.6 people attending the game.</a:t>
            </a:r>
          </a:p>
        </p:txBody>
      </p:sp>
      <p:pic>
        <p:nvPicPr>
          <p:cNvPr id="2" name="Title 3"/>
          <p:cNvPicPr>
            <a:picLocks noGrp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0" y="304800"/>
            <a:ext cx="6151563" cy="1554163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Attendance can be affected by other things (team being played, pitcher, star ball players, promotions, ticket pricing)</a:t>
            </a:r>
          </a:p>
          <a:p>
            <a:r>
              <a:rPr lang="en-US" smtClean="0"/>
              <a:t>Phillies were better and more popular during some year than others</a:t>
            </a:r>
          </a:p>
          <a:p>
            <a:r>
              <a:rPr lang="en-US" smtClean="0"/>
              <a:t>Data included many more night game times than afternoon games</a:t>
            </a:r>
          </a:p>
          <a:p>
            <a:endParaRPr lang="en-US" smtClean="0"/>
          </a:p>
        </p:txBody>
      </p:sp>
      <p:sp>
        <p:nvSpPr>
          <p:cNvPr id="5" name="Rectangle 4"/>
          <p:cNvSpPr/>
          <p:nvPr/>
        </p:nvSpPr>
        <p:spPr>
          <a:xfrm>
            <a:off x="2286000" y="448270"/>
            <a:ext cx="45720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Bias/Error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Personal Opinions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 would have thought that our data would have a had a better correlation.</a:t>
            </a:r>
          </a:p>
          <a:p>
            <a:r>
              <a:rPr lang="en-US" smtClean="0"/>
              <a:t>We feel that our own decisions to go to a game is somewhat effected by time and temperature. (Rainy day = colder weather)</a:t>
            </a:r>
          </a:p>
          <a:p>
            <a:r>
              <a:rPr lang="en-US" smtClean="0"/>
              <a:t>We feel that there was to much bias to our data.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conclusion, we can say that time of day and temperature has no relation to the attendance of a Philadelphia Phillies baseball game.   Either nothing or something else is effecting the attendance of these games.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1700" smtClean="0"/>
              <a:t>Q&amp;A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Built in 2004</a:t>
            </a:r>
          </a:p>
          <a:p>
            <a:pPr>
              <a:lnSpc>
                <a:spcPct val="90000"/>
              </a:lnSpc>
            </a:pPr>
            <a:r>
              <a:rPr lang="en-US" smtClean="0"/>
              <a:t>43,651 seats</a:t>
            </a:r>
          </a:p>
          <a:p>
            <a:pPr>
              <a:lnSpc>
                <a:spcPct val="90000"/>
              </a:lnSpc>
            </a:pPr>
            <a:r>
              <a:rPr lang="en-US" smtClean="0"/>
              <a:t>Sold out 73 times in 2009</a:t>
            </a:r>
          </a:p>
          <a:p>
            <a:pPr>
              <a:lnSpc>
                <a:spcPct val="90000"/>
              </a:lnSpc>
            </a:pPr>
            <a:r>
              <a:rPr lang="en-US" smtClean="0"/>
              <a:t>Biggest attendance 46,208</a:t>
            </a:r>
          </a:p>
          <a:p>
            <a:pPr>
              <a:lnSpc>
                <a:spcPct val="90000"/>
              </a:lnSpc>
            </a:pPr>
            <a:r>
              <a:rPr lang="en-US" smtClean="0"/>
              <a:t>2008- Celebrated first World Series since 1980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</p:txBody>
      </p:sp>
      <p:pic>
        <p:nvPicPr>
          <p:cNvPr id="15363" name="Picture 2" descr="http://www.ballparksofbaseball.com/nl/pictures/citbankmain201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50" y="1905000"/>
            <a:ext cx="4286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752600" y="448270"/>
            <a:ext cx="53340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About the Bank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162800" cy="17526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Studied Phillies attendance from 2004-2009 depending on…</a:t>
            </a:r>
          </a:p>
          <a:p>
            <a:pPr>
              <a:buFont typeface="Arial" charset="0"/>
              <a:buNone/>
            </a:pPr>
            <a:r>
              <a:rPr lang="en-US" smtClean="0"/>
              <a:t>                 - Weather (temperature)</a:t>
            </a:r>
          </a:p>
          <a:p>
            <a:pPr>
              <a:buFont typeface="Arial" charset="0"/>
              <a:buNone/>
            </a:pPr>
            <a:r>
              <a:rPr lang="en-US" smtClean="0"/>
              <a:t>                 - Time of day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762000" y="4983163"/>
            <a:ext cx="80772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i="1">
                <a:latin typeface="Calibri" pitchFamily="34" charset="0"/>
              </a:rPr>
              <a:t>Calculator randomly select 10 games from each season</a:t>
            </a:r>
          </a:p>
          <a:p>
            <a:pPr>
              <a:buFont typeface="Arial" charset="0"/>
              <a:buChar char="•"/>
            </a:pPr>
            <a:r>
              <a:rPr lang="en-US" sz="2400" i="1">
                <a:latin typeface="Calibri" pitchFamily="34" charset="0"/>
              </a:rPr>
              <a:t>Look up time of first pitch and park attendance of past games using </a:t>
            </a:r>
            <a:r>
              <a:rPr lang="en-US" sz="2400" i="1">
                <a:latin typeface="Calibri" pitchFamily="34" charset="0"/>
                <a:hlinkClick r:id="rId3"/>
              </a:rPr>
              <a:t>www.baseball-reference.com</a:t>
            </a:r>
            <a:r>
              <a:rPr lang="en-US" sz="2400" i="1">
                <a:latin typeface="Calibri" pitchFamily="34" charset="0"/>
              </a:rPr>
              <a:t> and </a:t>
            </a:r>
            <a:r>
              <a:rPr lang="en-US" sz="2400" i="1">
                <a:latin typeface="Calibri" pitchFamily="34" charset="0"/>
                <a:hlinkClick r:id="rId4"/>
              </a:rPr>
              <a:t>www.fairview.ws</a:t>
            </a:r>
            <a:r>
              <a:rPr lang="en-US" sz="2400" i="1">
                <a:latin typeface="Calibri" pitchFamily="34" charset="0"/>
              </a:rPr>
              <a:t> </a:t>
            </a:r>
          </a:p>
          <a:p>
            <a:endParaRPr lang="en-US" sz="2400" i="1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524470"/>
            <a:ext cx="6781800" cy="9233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Studying the Statistics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/>
              <a:t> Create scatter plots of comparisons to view LSR and correlation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/>
              <a:t>Conduct a 2 sample t confidence interval for each comparison of statistics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/>
              <a:t>Also, conduct a 1 sample t confidence interval of the average attendance at Citizens Bank Park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272072" y="372070"/>
            <a:ext cx="864332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Tests and Data Analysis cont.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372070"/>
            <a:ext cx="767428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Exploratory Data Analysis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457200" y="1295400"/>
          <a:ext cx="8382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69947" y="384473"/>
            <a:ext cx="4004109" cy="923330"/>
          </a:xfrm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b="1" spc="50" dirty="0" smtClean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Residual Plot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 t="65781" b="4189"/>
          <a:stretch>
            <a:fillRect/>
          </a:stretch>
        </p:blipFill>
        <p:spPr bwMode="auto">
          <a:xfrm>
            <a:off x="457200" y="1752600"/>
            <a:ext cx="8382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Correlation= .04622</a:t>
            </a:r>
          </a:p>
          <a:p>
            <a:pPr>
              <a:buFont typeface="Arial" charset="0"/>
              <a:buNone/>
            </a:pPr>
            <a:r>
              <a:rPr lang="en-US" smtClean="0"/>
              <a:t>Coefficient of Determination= .0021</a:t>
            </a:r>
          </a:p>
          <a:p>
            <a:pPr>
              <a:buFont typeface="Arial" charset="0"/>
              <a:buNone/>
            </a:pPr>
            <a:r>
              <a:rPr lang="en-US" smtClean="0"/>
              <a:t>LSR: Attendance=30.0423(Temperature)+35012</a:t>
            </a:r>
          </a:p>
          <a:p>
            <a:pPr>
              <a:buFontTx/>
              <a:buChar char="-"/>
            </a:pPr>
            <a:r>
              <a:rPr lang="en-US" smtClean="0"/>
              <a:t>Weak (scattered)</a:t>
            </a:r>
          </a:p>
          <a:p>
            <a:pPr>
              <a:buFontTx/>
              <a:buChar char="-"/>
            </a:pPr>
            <a:r>
              <a:rPr lang="en-US" smtClean="0"/>
              <a:t>Very slightly positive</a:t>
            </a:r>
          </a:p>
          <a:p>
            <a:pPr>
              <a:buFont typeface="Arial" charset="0"/>
              <a:buNone/>
            </a:pPr>
            <a:r>
              <a:rPr lang="en-US" smtClean="0"/>
              <a:t>Residual plot is scatter so LSR is a decent fit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5" name="Rectangle 4"/>
          <p:cNvSpPr/>
          <p:nvPr/>
        </p:nvSpPr>
        <p:spPr>
          <a:xfrm>
            <a:off x="1905000" y="381000"/>
            <a:ext cx="541020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Analysis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3.bp.blogspot.com/_H4rniyeYe6Y/SiXH0M-3cjI/AAAAAAAABR8/A6vu4CrWGAQ/s1600/cbp-ext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95600"/>
          </a:xfrm>
        </p:spPr>
        <p:txBody>
          <a:bodyPr/>
          <a:lstStyle/>
          <a:p>
            <a:r>
              <a:rPr lang="en-US" smtClean="0"/>
              <a:t>.21% of the change in attendance is due to the change in temperature</a:t>
            </a:r>
          </a:p>
          <a:p>
            <a:r>
              <a:rPr lang="en-US" smtClean="0"/>
              <a:t>Temperature seems to have practically no relationship or effect on Phillies game attendance</a:t>
            </a:r>
          </a:p>
        </p:txBody>
      </p:sp>
      <p:pic>
        <p:nvPicPr>
          <p:cNvPr id="21507" name="Picture 2" descr="http://www.caskwidge.com/shop/images/thermomet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038600"/>
            <a:ext cx="16589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&quot;No&quot; Symbol 4"/>
          <p:cNvSpPr/>
          <p:nvPr/>
        </p:nvSpPr>
        <p:spPr>
          <a:xfrm>
            <a:off x="3505200" y="3886200"/>
            <a:ext cx="2286000" cy="2057400"/>
          </a:xfrm>
          <a:prstGeom prst="noSmoking">
            <a:avLst>
              <a:gd name="adj" fmla="val 309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84473"/>
            <a:ext cx="8229600" cy="923330"/>
          </a:xfrm>
        </p:spPr>
        <p:txBody>
          <a:bodyPr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b="1" spc="50" dirty="0" smtClean="0">
                <a:ln w="11430">
                  <a:solidFill>
                    <a:schemeClr val="accent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Data Conclusion</a:t>
            </a:r>
            <a:endParaRPr lang="en-US" sz="5400" b="1" spc="50" dirty="0">
              <a:ln w="11430">
                <a:solidFill>
                  <a:schemeClr val="accent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580</Words>
  <Application>Microsoft Office PowerPoint</Application>
  <PresentationFormat>On-screen Show (4:3)</PresentationFormat>
  <Paragraphs>93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Calibri</vt:lpstr>
      <vt:lpstr>Arial</vt:lpstr>
      <vt:lpstr>Office Theme</vt:lpstr>
      <vt:lpstr>AP Statistics Final Project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 </vt:lpstr>
      <vt:lpstr>Personal Opinions</vt:lpstr>
      <vt:lpstr>Conclusion</vt:lpstr>
      <vt:lpstr>Q&amp;A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 Final Project</dc:title>
  <dc:creator> </dc:creator>
  <cp:lastModifiedBy>RYAN SMITH</cp:lastModifiedBy>
  <cp:revision>28</cp:revision>
  <dcterms:created xsi:type="dcterms:W3CDTF">2010-06-07T13:22:03Z</dcterms:created>
  <dcterms:modified xsi:type="dcterms:W3CDTF">2010-06-10T00:31:46Z</dcterms:modified>
</cp:coreProperties>
</file>